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4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5" r:id="rId8"/>
    <p:sldId id="266" r:id="rId9"/>
    <p:sldId id="267" r:id="rId10"/>
    <p:sldId id="268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61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66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665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2712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03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1655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67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6983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69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19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5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4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04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33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5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151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870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FC46E-5B19-4EA2-B168-8C0DA308DFE6}" type="datetimeFigureOut">
              <a:rPr lang="en-US" smtClean="0"/>
              <a:t>30-Apr-21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CDAE0A5-9AD2-4F96-A3B4-7D63F7BE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425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  <p:sldLayoutId id="2147483976" r:id="rId12"/>
    <p:sldLayoutId id="2147483977" r:id="rId13"/>
    <p:sldLayoutId id="2147483978" r:id="rId14"/>
    <p:sldLayoutId id="2147483979" r:id="rId15"/>
    <p:sldLayoutId id="214748398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B991-E593-4523-AAE0-F12FAE3705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MICRO CREDIT PROJECT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5FC083-D080-4C5B-A479-0C6CEC4807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ABHISHEK PAI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17E386-667B-477E-AAA8-7C7999DE9BE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691" y="4891632"/>
            <a:ext cx="2929890" cy="213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69889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FE388-2F3E-451C-93D7-FEADC7B95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 handling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AD5511-25D0-4F66-BAF1-F15B127CE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720" t="30262" r="18203" b="14322"/>
          <a:stretch/>
        </p:blipFill>
        <p:spPr>
          <a:xfrm>
            <a:off x="4344268" y="2137837"/>
            <a:ext cx="5326069" cy="271825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142904-ACAB-4852-AD60-B18D770F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Outliers where visualized and handled using Boxplot </a:t>
            </a:r>
          </a:p>
          <a:p>
            <a:r>
              <a:rPr lang="en-US" dirty="0"/>
              <a:t>And later handled using IQR and </a:t>
            </a:r>
            <a:r>
              <a:rPr lang="en-US" dirty="0" err="1"/>
              <a:t>Zsore</a:t>
            </a:r>
            <a:r>
              <a:rPr lang="en-US" dirty="0"/>
              <a:t> Methods</a:t>
            </a:r>
          </a:p>
          <a:p>
            <a:r>
              <a:rPr lang="en-US" dirty="0"/>
              <a:t>Later Skewness were handled Using square root transform method</a:t>
            </a:r>
          </a:p>
        </p:txBody>
      </p:sp>
    </p:spTree>
    <p:extLst>
      <p:ext uri="{BB962C8B-B14F-4D97-AF65-F5344CB8AC3E}">
        <p14:creationId xmlns:p14="http://schemas.microsoft.com/office/powerpoint/2010/main" val="3350279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17393-6C4D-48A6-949D-46430A8DA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Sampling and Feature extraction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025476F-A0F8-41A8-A232-D13DC4B2A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382" t="48429" r="51905" b="15904"/>
          <a:stretch/>
        </p:blipFill>
        <p:spPr>
          <a:xfrm>
            <a:off x="4585382" y="1565631"/>
            <a:ext cx="5272933" cy="323385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477A4B-F66D-4A7F-8197-72D9D9EA87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Before sampling data was been extracted to get numerical data from categorical data </a:t>
            </a:r>
          </a:p>
          <a:p>
            <a:r>
              <a:rPr lang="en-US" dirty="0"/>
              <a:t>Later data was been over sampled as we had an imbalance between different classes</a:t>
            </a:r>
          </a:p>
        </p:txBody>
      </p:sp>
    </p:spTree>
    <p:extLst>
      <p:ext uri="{BB962C8B-B14F-4D97-AF65-F5344CB8AC3E}">
        <p14:creationId xmlns:p14="http://schemas.microsoft.com/office/powerpoint/2010/main" val="713521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4A68E-B067-4D44-9117-DCAE083FF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17" y="240747"/>
            <a:ext cx="6633406" cy="1278466"/>
          </a:xfrm>
        </p:spPr>
        <p:txBody>
          <a:bodyPr>
            <a:normAutofit/>
          </a:bodyPr>
          <a:lstStyle/>
          <a:p>
            <a:r>
              <a:rPr lang="en-US" sz="3200" dirty="0"/>
              <a:t>Models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FB644-15B7-401C-987E-771F0938C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3" y="2777069"/>
            <a:ext cx="5861741" cy="3472074"/>
          </a:xfrm>
        </p:spPr>
        <p:txBody>
          <a:bodyPr/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dirty="0"/>
              <a:t>There were 4 algorithms used.</a:t>
            </a:r>
            <a:endParaRPr lang="en-US" sz="1800" dirty="0"/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 err="1"/>
              <a:t>RandomForestClassifier</a:t>
            </a:r>
            <a:endParaRPr lang="en-US" sz="1800" dirty="0"/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 err="1"/>
              <a:t>XGBClassifier</a:t>
            </a:r>
            <a:endParaRPr lang="en-US" sz="1800" dirty="0"/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 err="1"/>
              <a:t>GradientBoostingClassifier</a:t>
            </a:r>
            <a:endParaRPr lang="en-US" sz="1800" dirty="0"/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 err="1"/>
              <a:t>DecisionTreeClassifier</a:t>
            </a:r>
            <a:endParaRPr lang="en-IN" sz="1800" dirty="0"/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IN" sz="1800" dirty="0"/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dirty="0"/>
              <a:t>Accuracy core and F1 score were used for key performance checking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530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F8FE7-91DA-41EC-80B6-8FC54EB68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err="1"/>
              <a:t>RandomForestClassifier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4CEC30B-CCC0-4D23-AFBA-5623367CAA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573" t="44611" r="45982" b="34305"/>
          <a:stretch/>
        </p:blipFill>
        <p:spPr>
          <a:xfrm>
            <a:off x="4897616" y="2563659"/>
            <a:ext cx="4772396" cy="194457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E98334-8E9F-4CF7-AE0B-E8E422203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Before tuning</a:t>
            </a:r>
          </a:p>
          <a:p>
            <a:endParaRPr lang="en-US" dirty="0"/>
          </a:p>
          <a:p>
            <a:pPr marL="0" marR="0" fontAlgn="base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Accuracy_Score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  0.9663362378360697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fontAlgn="base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roc_auc_score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  0.9662067444755146</a:t>
            </a:r>
          </a:p>
          <a:p>
            <a:pPr marL="0" marR="0" fontAlgn="base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fontAlgn="base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After tuning</a:t>
            </a:r>
          </a:p>
          <a:p>
            <a:pPr marL="0" marR="0" fontAlgn="base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fontAlgn="base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Accuracy_Score</a:t>
            </a:r>
            <a:r>
              <a:rPr lang="en-US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 0.8517340699079584</a:t>
            </a:r>
          </a:p>
          <a:p>
            <a:pPr marL="0" marR="0" fontAlgn="base" latinLnBrk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roc_auc_score</a:t>
            </a:r>
            <a:r>
              <a:rPr lang="en-US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 0.8516451928321143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619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897C0-F86C-4508-8758-64F0730CA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GradientBoostingClassifier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539636-49A8-448F-9525-927E6AE9CD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Before tuning</a:t>
            </a:r>
          </a:p>
          <a:p>
            <a:r>
              <a:rPr lang="en-US" dirty="0" err="1"/>
              <a:t>Accuracy_Score</a:t>
            </a:r>
            <a:r>
              <a:rPr lang="en-US" dirty="0"/>
              <a:t>:  0.7997892039724148</a:t>
            </a:r>
          </a:p>
          <a:p>
            <a:r>
              <a:rPr lang="en-US" dirty="0" err="1"/>
              <a:t>roc_auc_score</a:t>
            </a:r>
            <a:r>
              <a:rPr lang="en-US" dirty="0"/>
              <a:t>:  0.7997975124985397</a:t>
            </a:r>
          </a:p>
          <a:p>
            <a:endParaRPr lang="en-US" dirty="0"/>
          </a:p>
          <a:p>
            <a:r>
              <a:rPr lang="en-US" dirty="0"/>
              <a:t>After tuning</a:t>
            </a:r>
          </a:p>
          <a:p>
            <a:r>
              <a:rPr lang="en-US" dirty="0" err="1"/>
              <a:t>Accuracy_Score</a:t>
            </a:r>
            <a:r>
              <a:rPr lang="en-US" dirty="0"/>
              <a:t>:  0.9402047992440419</a:t>
            </a:r>
          </a:p>
          <a:p>
            <a:r>
              <a:rPr lang="en-US" dirty="0" err="1"/>
              <a:t>roc_auc_score</a:t>
            </a:r>
            <a:r>
              <a:rPr lang="en-US" dirty="0"/>
              <a:t>:  0.9399974182212741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62DDFA1-FEF9-48DC-A2E5-4A706CD85B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842" t="44213" r="43108" b="31892"/>
          <a:stretch/>
        </p:blipFill>
        <p:spPr>
          <a:xfrm>
            <a:off x="4879878" y="2777069"/>
            <a:ext cx="4759236" cy="1736946"/>
          </a:xfrm>
        </p:spPr>
      </p:pic>
    </p:spTree>
    <p:extLst>
      <p:ext uri="{BB962C8B-B14F-4D97-AF65-F5344CB8AC3E}">
        <p14:creationId xmlns:p14="http://schemas.microsoft.com/office/powerpoint/2010/main" val="3702939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6022D-D340-4656-841B-2DA19B175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XGBClassifier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347631-60EE-40A7-8CBF-FD0768D8F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Before tuning</a:t>
            </a:r>
          </a:p>
          <a:p>
            <a:r>
              <a:rPr lang="en-US" dirty="0" err="1"/>
              <a:t>accuracy_Score</a:t>
            </a:r>
            <a:r>
              <a:rPr lang="en-US" dirty="0"/>
              <a:t>:  0.8483994948164166</a:t>
            </a:r>
          </a:p>
          <a:p>
            <a:r>
              <a:rPr lang="en-US" dirty="0" err="1"/>
              <a:t>roc_auc_score</a:t>
            </a:r>
            <a:r>
              <a:rPr lang="en-US" dirty="0"/>
              <a:t>:  0.8482806780676397</a:t>
            </a:r>
          </a:p>
          <a:p>
            <a:endParaRPr lang="en-US" dirty="0"/>
          </a:p>
          <a:p>
            <a:r>
              <a:rPr lang="en-US" dirty="0"/>
              <a:t>After tuning</a:t>
            </a:r>
          </a:p>
          <a:p>
            <a:r>
              <a:rPr lang="en-US" dirty="0" err="1"/>
              <a:t>Accuracy_Score</a:t>
            </a:r>
            <a:r>
              <a:rPr lang="en-US" dirty="0"/>
              <a:t>:  0.9627018235673593</a:t>
            </a:r>
          </a:p>
          <a:p>
            <a:r>
              <a:rPr lang="en-US" dirty="0" err="1"/>
              <a:t>roc_auc_score</a:t>
            </a:r>
            <a:r>
              <a:rPr lang="en-US" dirty="0"/>
              <a:t>:  0.962557228566522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3CBFF309-D461-46FC-A9C3-F7488995B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742" t="47918" r="37277" b="27747"/>
          <a:stretch/>
        </p:blipFill>
        <p:spPr>
          <a:xfrm>
            <a:off x="4118601" y="2986209"/>
            <a:ext cx="5467775" cy="1701764"/>
          </a:xfrm>
        </p:spPr>
      </p:pic>
    </p:spTree>
    <p:extLst>
      <p:ext uri="{BB962C8B-B14F-4D97-AF65-F5344CB8AC3E}">
        <p14:creationId xmlns:p14="http://schemas.microsoft.com/office/powerpoint/2010/main" val="843155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11EBA-E536-442F-9CC4-74151E8B2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DecisionTreeClassifier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F6867F9-A427-4864-AB71-8CFE19C26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940" t="50287" r="42812" b="25567"/>
          <a:stretch/>
        </p:blipFill>
        <p:spPr>
          <a:xfrm>
            <a:off x="4290990" y="2645069"/>
            <a:ext cx="4839630" cy="187840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2CBCC-C7D8-433F-A2BE-3399084E83D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Before tuning</a:t>
            </a:r>
          </a:p>
          <a:p>
            <a:r>
              <a:rPr lang="en-US" dirty="0" err="1"/>
              <a:t>Accuracy_Score</a:t>
            </a:r>
            <a:r>
              <a:rPr lang="en-US" dirty="0"/>
              <a:t>:  0.9467830890704076</a:t>
            </a:r>
          </a:p>
          <a:p>
            <a:r>
              <a:rPr lang="en-US" dirty="0" err="1"/>
              <a:t>roc_auc_score</a:t>
            </a:r>
            <a:r>
              <a:rPr lang="en-US" dirty="0"/>
              <a:t>:  0.9465699662252651</a:t>
            </a:r>
          </a:p>
          <a:p>
            <a:r>
              <a:rPr lang="en-US" dirty="0"/>
              <a:t>After tuning</a:t>
            </a:r>
          </a:p>
          <a:p>
            <a:r>
              <a:rPr lang="en-US" dirty="0" err="1"/>
              <a:t>Accuracy_Score</a:t>
            </a:r>
            <a:r>
              <a:rPr lang="en-US" dirty="0"/>
              <a:t>:  0.8067763654040105</a:t>
            </a:r>
          </a:p>
          <a:p>
            <a:r>
              <a:rPr lang="en-US" dirty="0" err="1"/>
              <a:t>roc_auc_score</a:t>
            </a:r>
            <a:r>
              <a:rPr lang="en-US" dirty="0"/>
              <a:t>:  0.8066313147989352</a:t>
            </a:r>
          </a:p>
        </p:txBody>
      </p:sp>
    </p:spTree>
    <p:extLst>
      <p:ext uri="{BB962C8B-B14F-4D97-AF65-F5344CB8AC3E}">
        <p14:creationId xmlns:p14="http://schemas.microsoft.com/office/powerpoint/2010/main" val="306332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B01E8-7C3D-46D4-B76E-415CF690D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A10C2B2-00F1-4203-A412-00225E7C4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238" t="23129" r="27591" b="5186"/>
          <a:stretch/>
        </p:blipFill>
        <p:spPr>
          <a:xfrm>
            <a:off x="4732577" y="2395282"/>
            <a:ext cx="4344515" cy="329472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3417E-9A92-416E-B6FD-B6AD72EAD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Ideal Algorithm for this project is </a:t>
            </a:r>
            <a:r>
              <a:rPr lang="en-US" dirty="0" err="1"/>
              <a:t>XGBClassifier</a:t>
            </a:r>
            <a:endParaRPr lang="en-US" dirty="0"/>
          </a:p>
          <a:p>
            <a:r>
              <a:rPr lang="en-US" dirty="0"/>
              <a:t>The score has been increased after tuning </a:t>
            </a:r>
          </a:p>
          <a:p>
            <a:r>
              <a:rPr lang="en-US" dirty="0" err="1"/>
              <a:t>Aslo</a:t>
            </a:r>
            <a:r>
              <a:rPr lang="en-US" dirty="0"/>
              <a:t> the Roc Curve shows the performs of this particular Classifier compared to others is the better performer </a:t>
            </a:r>
          </a:p>
        </p:txBody>
      </p:sp>
    </p:spTree>
    <p:extLst>
      <p:ext uri="{BB962C8B-B14F-4D97-AF65-F5344CB8AC3E}">
        <p14:creationId xmlns:p14="http://schemas.microsoft.com/office/powerpoint/2010/main" val="1181166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1C996-E05E-46B8-A5C1-6D8687ADD9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1817" y="2359929"/>
            <a:ext cx="7766936" cy="1646302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10374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253C9-603B-4243-8DF8-F21E1519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ACKNOWLEDGMENT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80534-0A6C-45F8-A8EB-C7DCB2E6C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Dataset and related information was provided by Flip Robo as part internship phase. This entire file package included a dataset with is column understanding to help with project analysis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28528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253C9-603B-4243-8DF8-F21E1519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80534-0A6C-45F8-A8EB-C7DCB2E6C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Microfinance Institution (MFI) is an organization that offers financial services to low-income populations. MFS becomes very useful when targeting especially the unbanked poor families living in remote areas with not many sources of income. 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Many microfinance institutions (MFI), experts, and donors are supporting the idea of using mobile financial services (MFS) which they feel are more convenient and efficient, and cost-saving, than the traditional high-touch model used long to deliver microfinance services. </a:t>
            </a:r>
          </a:p>
        </p:txBody>
      </p:sp>
    </p:spTree>
    <p:extLst>
      <p:ext uri="{BB962C8B-B14F-4D97-AF65-F5344CB8AC3E}">
        <p14:creationId xmlns:p14="http://schemas.microsoft.com/office/powerpoint/2010/main" val="3056778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253C9-603B-4243-8DF8-F21E1519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Conceptual Background of the Domain Problem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80534-0A6C-45F8-A8EB-C7DCB2E6C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Building a model which can be used to predict in terms of a probability for each loan transaction, whether the customer will be paying back the loaned amount within 5 days of insurance of loan. In this case, Label ‘1’ indicates that the loan has been paid i.e. Non- defaulter, while, Label ‘0’ indicates that the loan has not been paid i.e. defaulter.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88169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253C9-603B-4243-8DF8-F21E1519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Analytical Problem Framing</a:t>
            </a:r>
            <a:endParaRPr lang="en-US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80534-0A6C-45F8-A8EB-C7DCB2E6C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IN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Performing univariate bivariate and multivariate analysis helped a lot to understand the nature of data-based, also performing outliers check and skewness helped to shape data, based that the data was scaled and then principal component was performed.  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921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C98079-94C6-400E-8044-7EAC6A1B5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Analyzing target variable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A40832-011B-4FD7-8024-7CBE19875D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783" y="1182532"/>
            <a:ext cx="5104981" cy="4709504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BC5F99-9FF3-4B89-BCD1-0EC7A89E2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analysis shows that the data is imbalanced.</a:t>
            </a:r>
          </a:p>
          <a:p>
            <a:r>
              <a:rPr lang="en-US" dirty="0"/>
              <a:t>Class 1 is more than class 0 which can be an issue while performing ML</a:t>
            </a:r>
          </a:p>
          <a:p>
            <a:r>
              <a:rPr lang="en-US" dirty="0"/>
              <a:t>Sampling was done to solve this issue</a:t>
            </a:r>
          </a:p>
        </p:txBody>
      </p:sp>
    </p:spTree>
    <p:extLst>
      <p:ext uri="{BB962C8B-B14F-4D97-AF65-F5344CB8AC3E}">
        <p14:creationId xmlns:p14="http://schemas.microsoft.com/office/powerpoint/2010/main" val="3221406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2372B-34D8-4238-8EEB-3898A7D6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604232-073E-4397-B873-8199CD958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574" t="33552" r="50521" b="41204"/>
          <a:stretch/>
        </p:blipFill>
        <p:spPr>
          <a:xfrm>
            <a:off x="4830707" y="2091968"/>
            <a:ext cx="4388781" cy="250233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DAEC8-C258-4B00-B7C1-FDF3FDD4B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Univariate analysis was performed for columns based on correlation with label</a:t>
            </a:r>
          </a:p>
        </p:txBody>
      </p:sp>
    </p:spTree>
    <p:extLst>
      <p:ext uri="{BB962C8B-B14F-4D97-AF65-F5344CB8AC3E}">
        <p14:creationId xmlns:p14="http://schemas.microsoft.com/office/powerpoint/2010/main" val="1464907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65BAF-0667-4C32-B58F-9693C32B3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Bivariate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31F049-0E93-44A0-AD3C-642E543BD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569" t="37603" r="14596" b="19769"/>
          <a:stretch/>
        </p:blipFill>
        <p:spPr>
          <a:xfrm>
            <a:off x="4652289" y="2377440"/>
            <a:ext cx="5361505" cy="28413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5579A-89C2-4051-9ACD-A98794D28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7548" y="2774947"/>
            <a:ext cx="3854528" cy="2584449"/>
          </a:xfrm>
        </p:spPr>
        <p:txBody>
          <a:bodyPr/>
          <a:lstStyle/>
          <a:p>
            <a:r>
              <a:rPr lang="en-US" dirty="0"/>
              <a:t>Bivariate analysis was perform with correlated columns greater than 0.5 threshold </a:t>
            </a:r>
          </a:p>
        </p:txBody>
      </p:sp>
    </p:spTree>
    <p:extLst>
      <p:ext uri="{BB962C8B-B14F-4D97-AF65-F5344CB8AC3E}">
        <p14:creationId xmlns:p14="http://schemas.microsoft.com/office/powerpoint/2010/main" val="3351582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17EA9-FC79-4A0C-9640-353EDC42B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Multivariate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5D2FEAC-1BB0-43ED-B75A-8641EC32A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702" t="18385" r="29074" b="6943"/>
          <a:stretch/>
        </p:blipFill>
        <p:spPr>
          <a:xfrm>
            <a:off x="4429262" y="1187146"/>
            <a:ext cx="4992843" cy="521365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BF2CF-2374-45BF-AF45-5D18BA83B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Multivariate analysis was performed for all columns to find correlation with target variable</a:t>
            </a:r>
          </a:p>
        </p:txBody>
      </p:sp>
    </p:spTree>
    <p:extLst>
      <p:ext uri="{BB962C8B-B14F-4D97-AF65-F5344CB8AC3E}">
        <p14:creationId xmlns:p14="http://schemas.microsoft.com/office/powerpoint/2010/main" val="82893527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212</TotalTime>
  <Words>561</Words>
  <Application>Microsoft Office PowerPoint</Application>
  <PresentationFormat>Widescreen</PresentationFormat>
  <Paragraphs>74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Trebuchet MS</vt:lpstr>
      <vt:lpstr>Wingdings 3</vt:lpstr>
      <vt:lpstr>Facet</vt:lpstr>
      <vt:lpstr>MICRO CREDIT PROJECT </vt:lpstr>
      <vt:lpstr>ACKNOWLEDGMENT</vt:lpstr>
      <vt:lpstr>INTRODUCTION</vt:lpstr>
      <vt:lpstr>Conceptual Background of the Domain Problem</vt:lpstr>
      <vt:lpstr>Analytical Problem Framing</vt:lpstr>
      <vt:lpstr>Analyzing target variable</vt:lpstr>
      <vt:lpstr>Univariate Analysis</vt:lpstr>
      <vt:lpstr>Bivariate Analysis</vt:lpstr>
      <vt:lpstr>Multivariate Analysis</vt:lpstr>
      <vt:lpstr>Outlier handling </vt:lpstr>
      <vt:lpstr>Data Sampling and Feature extraction</vt:lpstr>
      <vt:lpstr>Models </vt:lpstr>
      <vt:lpstr>RandomForestClassifier</vt:lpstr>
      <vt:lpstr>GradientBoostingClassifier </vt:lpstr>
      <vt:lpstr>XGBClassifier</vt:lpstr>
      <vt:lpstr>DecisionTreeClassifier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Abhishek pai</dc:creator>
  <cp:lastModifiedBy>Abhishek pai</cp:lastModifiedBy>
  <cp:revision>7</cp:revision>
  <dcterms:created xsi:type="dcterms:W3CDTF">2021-04-30T15:59:46Z</dcterms:created>
  <dcterms:modified xsi:type="dcterms:W3CDTF">2021-04-30T19:32:16Z</dcterms:modified>
</cp:coreProperties>
</file>

<file path=docProps/thumbnail.jpeg>
</file>